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Understanding retail patterns through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904042"/>
            <a:ext cx="5198864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Takeaways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1865709"/>
            <a:ext cx="3740229" cy="1878806"/>
          </a:xfrm>
          <a:prstGeom prst="roundRect">
            <a:avLst>
              <a:gd name="adj" fmla="val 4649"/>
            </a:avLst>
          </a:prstGeom>
          <a:solidFill>
            <a:srgbClr val="9C9283">
              <a:alpha val="50000"/>
            </a:srgbClr>
          </a:solidFill>
          <a:ln w="7620">
            <a:solidFill>
              <a:srgbClr val="827869"/>
            </a:solidFill>
            <a:prstDash val="solid"/>
          </a:ln>
          <a:effectLst>
            <a:outerShdw sx="100000" sy="100000" kx="0" ky="0" algn="bl" rotWithShape="0" blurRad="0" dist="19050" dir="2700000">
              <a:srgbClr val="827869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9732" y="2081212"/>
            <a:ext cx="2685693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Target Demographics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29732" y="2530673"/>
            <a:ext cx="3309223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Young Adult and Middle-Aged segments drive highest revenue—focus marketing here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2342" y="1865709"/>
            <a:ext cx="3740229" cy="1878806"/>
          </a:xfrm>
          <a:prstGeom prst="roundRect">
            <a:avLst>
              <a:gd name="adj" fmla="val 4649"/>
            </a:avLst>
          </a:prstGeom>
          <a:solidFill>
            <a:srgbClr val="6F7F71">
              <a:alpha val="50000"/>
            </a:srgbClr>
          </a:solidFill>
          <a:ln w="7620">
            <a:solidFill>
              <a:srgbClr val="88988A"/>
            </a:solidFill>
            <a:prstDash val="solid"/>
          </a:ln>
          <a:effectLst>
            <a:outerShdw sx="100000" sy="100000" kx="0" ky="0" algn="bl" rotWithShape="0" blurRad="0" dist="19050" dir="2700000">
              <a:srgbClr val="88988a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77845" y="208121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Value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7845" y="2530673"/>
            <a:ext cx="3309223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27% subscribers show higher engagement—expand subscription offerings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4229" y="3952399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A8B8A2">
              <a:alpha val="50000"/>
            </a:srgbClr>
          </a:solidFill>
          <a:ln w="7620">
            <a:solidFill>
              <a:srgbClr val="8E9E88"/>
            </a:solidFill>
            <a:prstDash val="solid"/>
          </a:ln>
          <a:effectLst>
            <a:outerShdw sx="100000" sy="100000" kx="0" ky="0" algn="bl" rotWithShape="0" blurRad="0" dist="19050" dir="2700000">
              <a:srgbClr val="8e9e8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29732" y="4167902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Winners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29732" y="4617363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Clothing, Accessories, Footwear dominate—strengthen these categories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4229" y="5607368"/>
            <a:ext cx="269771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Dynamic Discounting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6214229" y="6140053"/>
            <a:ext cx="359056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margins with frequency through targeted, strategic promotions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19623" y="5607368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Shipping Excellence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19623" y="6140053"/>
            <a:ext cx="359056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Improve Express delivery reliability to match Standard's satisfaction levels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3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335946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Scope</a:t>
            </a:r>
            <a:endParaRPr lang="en-US" sz="2150" dirty="0"/>
          </a:p>
        </p:txBody>
      </p:sp>
      <p:sp>
        <p:nvSpPr>
          <p:cNvPr id="4" name="Text 1"/>
          <p:cNvSpPr/>
          <p:nvPr/>
        </p:nvSpPr>
        <p:spPr>
          <a:xfrm>
            <a:off x="771049" y="3791783"/>
            <a:ext cx="790372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End-to-End Analytics Pipeline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771049" y="4810601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71049" y="5154454"/>
            <a:ext cx="421588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7" name="Text 4"/>
          <p:cNvSpPr/>
          <p:nvPr/>
        </p:nvSpPr>
        <p:spPr>
          <a:xfrm>
            <a:off x="771049" y="532554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Python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1049" y="5801916"/>
            <a:ext cx="421588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Data cleaning, preprocessing, feature engineering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5207198" y="4810601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7198" y="5154454"/>
            <a:ext cx="421588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1" name="Text 8"/>
          <p:cNvSpPr/>
          <p:nvPr/>
        </p:nvSpPr>
        <p:spPr>
          <a:xfrm>
            <a:off x="5207198" y="532554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SQL Server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207198" y="5801916"/>
            <a:ext cx="421588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Structured business analysis and segmentation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643348" y="4810601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9643348" y="5154454"/>
            <a:ext cx="421588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5" name="Text 12"/>
          <p:cNvSpPr/>
          <p:nvPr/>
        </p:nvSpPr>
        <p:spPr>
          <a:xfrm>
            <a:off x="9643348" y="5325547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9643348" y="5801916"/>
            <a:ext cx="4215884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Interactive dashboards and storytelling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71049" y="6919674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Analyzing 3,900 customer records across 18 features to uncover insights on retention, product optimization, and targeted marketing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9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45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Core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6265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3,900 customer records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0687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18 feature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51091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37 missing values (imputed)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1006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46817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Demographics: Age, Gender, Location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868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Transactions: Purchase Amount, Category, Season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29197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Behavior: Previous Purchases, Subscription Status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2045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342721" y="262651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age_group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Quantile segmentation: Young Adult, Adult, Middle-Aged, Senior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428220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purchase_frequency_days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Mapped textual frequency to numerical day counts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48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Revenue Drivers by Demographics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05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537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281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Highest revenue generation and order frequency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505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537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Middle-Aged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02812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Second-highest spending segment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50590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53770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02812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 engagement despite smaller population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987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280190" y="6179939"/>
            <a:ext cx="43124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Female customers in Young Adult and Middle-aged groups show strongest price sensitivity and discount usage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153656" y="5576054"/>
            <a:ext cx="269045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Purchase Frequency: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Younger customers shop more frequently with shorter gaps between purchases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0488"/>
            <a:ext cx="82172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Blouse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 repeat purchase item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Jewelry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 loyalty and ratings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89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Sneakers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801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Strong repeat appeal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49818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51084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2458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Clothing, Accessories, Footwear dominate repeat purchases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449818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5474256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Highest Rated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52458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Gloves, Sandals, Boots, Hat, Skirt lead satisfaction scores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449818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9897427" y="4755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Seasonal Peak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524589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Fall and Spring generate maximum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846415"/>
            <a:ext cx="8218289" cy="644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Segmentation Analysis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0604" y="1903333"/>
            <a:ext cx="2175748" cy="118824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3341" y="2499598"/>
            <a:ext cx="290036" cy="2900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12569" y="2109549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312569" y="2555438"/>
            <a:ext cx="505587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&gt;10 purchases • Highest value • Smallest population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157907" y="3107769"/>
            <a:ext cx="8699063" cy="11430"/>
          </a:xfrm>
          <a:prstGeom prst="roundRect">
            <a:avLst>
              <a:gd name="adj" fmla="val 757918"/>
            </a:avLst>
          </a:prstGeom>
          <a:solidFill>
            <a:srgbClr val="E6DED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30" y="3143131"/>
            <a:ext cx="4351496" cy="118824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3341" y="3592116"/>
            <a:ext cx="290036" cy="29003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0443" y="3349347"/>
            <a:ext cx="264961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Returning Customers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400443" y="3795236"/>
            <a:ext cx="508670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2-10 purchases • Moderate spend • Growth potential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245781" y="4347567"/>
            <a:ext cx="7611189" cy="11430"/>
          </a:xfrm>
          <a:prstGeom prst="roundRect">
            <a:avLst>
              <a:gd name="adj" fmla="val 757918"/>
            </a:avLst>
          </a:prstGeom>
          <a:solidFill>
            <a:srgbClr val="E6DED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37" y="4382929"/>
            <a:ext cx="6527363" cy="118824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3341" y="4831913"/>
            <a:ext cx="290036" cy="2900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88317" y="4589145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New Customers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488317" y="5035034"/>
            <a:ext cx="56420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 purchase • Largest population • Conversion opportunity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721876" y="6009322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Subscription Impact</a:t>
            </a:r>
            <a:endParaRPr lang="en-US" sz="2000" dirty="0"/>
          </a:p>
        </p:txBody>
      </p:sp>
      <p:sp>
        <p:nvSpPr>
          <p:cNvPr id="18" name="Text 10"/>
          <p:cNvSpPr/>
          <p:nvPr/>
        </p:nvSpPr>
        <p:spPr>
          <a:xfrm>
            <a:off x="721876" y="6537722"/>
            <a:ext cx="634174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Customers with &gt;5 previous purchases show significantly higher subscription adoption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7574399" y="6009322"/>
            <a:ext cx="2578179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Frequency Pattern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574399" y="6537722"/>
            <a:ext cx="6341745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Subscribers demonstrate shorter purchase intervals and return more often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504" y="675680"/>
            <a:ext cx="7266623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Payment &amp; Shipping Preferences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8504" y="1524238"/>
            <a:ext cx="3838099" cy="2099667"/>
          </a:xfrm>
          <a:prstGeom prst="roundRect">
            <a:avLst>
              <a:gd name="adj" fmla="val 3670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319599" y="1715333"/>
            <a:ext cx="550426" cy="550426"/>
          </a:xfrm>
          <a:prstGeom prst="roundRect">
            <a:avLst>
              <a:gd name="adj" fmla="val 16610926"/>
            </a:avLst>
          </a:prstGeom>
          <a:solidFill>
            <a:srgbClr val="E6DE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928" y="1866662"/>
            <a:ext cx="247650" cy="2476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19599" y="2449235"/>
            <a:ext cx="229338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Payment Methods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19599" y="2845832"/>
            <a:ext cx="3455908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Certain methods correlate with higher satisfaction and discount usage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150078" y="1524238"/>
            <a:ext cx="3838218" cy="2099667"/>
          </a:xfrm>
          <a:prstGeom prst="roundRect">
            <a:avLst>
              <a:gd name="adj" fmla="val 3670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10341173" y="1715333"/>
            <a:ext cx="550426" cy="550426"/>
          </a:xfrm>
          <a:prstGeom prst="roundRect">
            <a:avLst>
              <a:gd name="adj" fmla="val 16610926"/>
            </a:avLst>
          </a:prstGeom>
          <a:solidFill>
            <a:srgbClr val="E6DE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92502" y="1866662"/>
            <a:ext cx="247650" cy="2476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41173" y="2449235"/>
            <a:ext cx="229338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 Shipping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41173" y="2845832"/>
            <a:ext cx="3456027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Preferred by high-engagement customers, better ratings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128504" y="3807381"/>
            <a:ext cx="7859792" cy="1806178"/>
          </a:xfrm>
          <a:prstGeom prst="roundRect">
            <a:avLst>
              <a:gd name="adj" fmla="val 4267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651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319599" y="3998476"/>
            <a:ext cx="550426" cy="550426"/>
          </a:xfrm>
          <a:prstGeom prst="roundRect">
            <a:avLst>
              <a:gd name="adj" fmla="val 16610926"/>
            </a:avLst>
          </a:prstGeom>
          <a:solidFill>
            <a:srgbClr val="E6DE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0928" y="4149804"/>
            <a:ext cx="247650" cy="2476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19599" y="4732377"/>
            <a:ext cx="229338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Express Shipping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319599" y="5128974"/>
            <a:ext cx="7477601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 average spend but opportunity for experience improvement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6128504" y="5911603"/>
            <a:ext cx="7859792" cy="30480"/>
          </a:xfrm>
          <a:prstGeom prst="rect">
            <a:avLst/>
          </a:prstGeom>
          <a:solidFill>
            <a:srgbClr val="4C4C4C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6128504" y="6331863"/>
            <a:ext cx="2293382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Review Ratings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6128504" y="6801922"/>
            <a:ext cx="2875240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Higher ratings correspond with higher purchase amounts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9459039" y="6313408"/>
            <a:ext cx="4536758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Subscribers give slightly better average ratings, reflecting improved satisfaction and loyalty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132" y="1055727"/>
            <a:ext cx="7554158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 Dashboard Overview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32" y="1993463"/>
            <a:ext cx="1013936" cy="12167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2831" y="2196227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Customer Overview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12831" y="2634615"/>
            <a:ext cx="65078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Demographics, behavior, segments, geographic distribution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132" y="3210163"/>
            <a:ext cx="1013936" cy="1216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2831" y="3412927"/>
            <a:ext cx="253496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Product Insights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12831" y="3851315"/>
            <a:ext cx="6507837" cy="324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Revenue, reviews, seasonal trends, category performance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6196132" y="4857750"/>
            <a:ext cx="2217539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Geographic Spread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6196132" y="5694164"/>
            <a:ext cx="2217539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Uneven distribution with certain states driving majority of revenue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8916114" y="4857750"/>
            <a:ext cx="229969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Discount Impact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8916114" y="5377339"/>
            <a:ext cx="2299692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Healthy mix of value-driven and convenience-driven buyers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1718250" y="4857750"/>
            <a:ext cx="2217539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Category Satisfaction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11718250" y="5694164"/>
            <a:ext cx="2217539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Footwear and Accessories show strongest ratings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203" y="601742"/>
            <a:ext cx="6514624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5203" y="1493877"/>
            <a:ext cx="7793593" cy="1465898"/>
          </a:xfrm>
          <a:prstGeom prst="roundRect">
            <a:avLst>
              <a:gd name="adj" fmla="val 552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98063" y="1516737"/>
            <a:ext cx="771644" cy="1420178"/>
          </a:xfrm>
          <a:prstGeom prst="roundRect">
            <a:avLst>
              <a:gd name="adj" fmla="val 6946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35355" y="2045970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2589" y="1709618"/>
            <a:ext cx="294632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Strengthen Subscriptions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62589" y="2126813"/>
            <a:ext cx="659046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Introduce bundled perks and loyalty benefits to convert high-engagement customers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5203" y="3152656"/>
            <a:ext cx="7793593" cy="1465898"/>
          </a:xfrm>
          <a:prstGeom prst="roundRect">
            <a:avLst>
              <a:gd name="adj" fmla="val 552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698063" y="3175516"/>
            <a:ext cx="771644" cy="1420178"/>
          </a:xfrm>
          <a:prstGeom prst="roundRect">
            <a:avLst>
              <a:gd name="adj" fmla="val 6946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35355" y="3704749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662589" y="3368397"/>
            <a:ext cx="313229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 Loyalty Programs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662589" y="3785592"/>
            <a:ext cx="659046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Exclusive rewards and early access for repeat customers who drive majority revenue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5203" y="4811435"/>
            <a:ext cx="7793593" cy="1157526"/>
          </a:xfrm>
          <a:prstGeom prst="roundRect">
            <a:avLst>
              <a:gd name="adj" fmla="val 7000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98063" y="4834295"/>
            <a:ext cx="771644" cy="1111806"/>
          </a:xfrm>
          <a:prstGeom prst="roundRect">
            <a:avLst>
              <a:gd name="adj" fmla="val 6946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16" name="Text 13"/>
          <p:cNvSpPr/>
          <p:nvPr/>
        </p:nvSpPr>
        <p:spPr>
          <a:xfrm>
            <a:off x="935355" y="5209342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1662589" y="5027176"/>
            <a:ext cx="2627947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Seasonal Optimization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662589" y="5444371"/>
            <a:ext cx="659046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Align campaigns and launches with Fall and Spring peak periods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5203" y="6161842"/>
            <a:ext cx="7793593" cy="1465898"/>
          </a:xfrm>
          <a:prstGeom prst="roundRect">
            <a:avLst>
              <a:gd name="adj" fmla="val 5528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17780" dir="2700000">
              <a:srgbClr val="e6ded2">
                <a:alpha val="100000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698063" y="6184702"/>
            <a:ext cx="771644" cy="1420178"/>
          </a:xfrm>
          <a:prstGeom prst="roundRect">
            <a:avLst>
              <a:gd name="adj" fmla="val 6946"/>
            </a:avLst>
          </a:prstGeom>
          <a:solidFill>
            <a:srgbClr val="E6DED2">
              <a:alpha val="50000"/>
            </a:srgbClr>
          </a:solidFill>
          <a:ln/>
          <a:effectLst>
            <a:outerShdw sx="100000" sy="100000" kx="0" ky="0" algn="bl" rotWithShape="0" blurRad="0" dist="17780" dir="2700000">
              <a:srgbClr val="ccc4b8">
                <a:alpha val="100000"/>
              </a:srgbClr>
            </a:outerShdw>
          </a:effectLst>
        </p:spPr>
      </p:sp>
      <p:sp>
        <p:nvSpPr>
          <p:cNvPr id="21" name="Text 18"/>
          <p:cNvSpPr/>
          <p:nvPr/>
        </p:nvSpPr>
        <p:spPr>
          <a:xfrm>
            <a:off x="935355" y="6713934"/>
            <a:ext cx="289322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19"/>
          <p:cNvSpPr/>
          <p:nvPr/>
        </p:nvSpPr>
        <p:spPr>
          <a:xfrm>
            <a:off x="1662589" y="6377583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Category Focus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662589" y="6794778"/>
            <a:ext cx="6590467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Increase visibility and variety in Blouse, Jewelry, and Footwear categories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2025-12-08T14:40:00Z</dcterms:created>
  <dcterms:modified xsi:type="dcterms:W3CDTF">2025-12-08T14:40:00Z</dcterms:modified>
</cp:coreProperties>
</file>